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64" r:id="rId2"/>
    <p:sldId id="265" r:id="rId3"/>
    <p:sldId id="257" r:id="rId4"/>
    <p:sldId id="266" r:id="rId5"/>
    <p:sldId id="267" r:id="rId6"/>
    <p:sldId id="276" r:id="rId7"/>
    <p:sldId id="277" r:id="rId8"/>
    <p:sldId id="268" r:id="rId9"/>
    <p:sldId id="269" r:id="rId10"/>
    <p:sldId id="271" r:id="rId11"/>
    <p:sldId id="274" r:id="rId12"/>
    <p:sldId id="273" r:id="rId13"/>
    <p:sldId id="272" r:id="rId14"/>
    <p:sldId id="275" r:id="rId15"/>
    <p:sldId id="278" r:id="rId16"/>
    <p:sldId id="280" r:id="rId17"/>
    <p:sldId id="281" r:id="rId18"/>
    <p:sldId id="282" r:id="rId19"/>
    <p:sldId id="283" r:id="rId20"/>
    <p:sldId id="284" r:id="rId21"/>
    <p:sldId id="28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99"/>
    <a:srgbClr val="CC9900"/>
    <a:srgbClr val="AC0000"/>
    <a:srgbClr val="9A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0089" autoAdjust="0"/>
    <p:restoredTop sz="76190" autoAdjust="0"/>
  </p:normalViewPr>
  <p:slideViewPr>
    <p:cSldViewPr>
      <p:cViewPr varScale="1">
        <p:scale>
          <a:sx n="74" d="100"/>
          <a:sy n="74" d="100"/>
        </p:scale>
        <p:origin x="-101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F8051-1056-4284-8BAD-DF464B2BF45E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11805-5D0C-4C51-BAE6-4808C1ECA7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DD940-5E78-4A6A-9E5D-CC9AA7224200}" type="datetimeFigureOut">
              <a:rPr lang="ru-RU" smtClean="0"/>
              <a:pPr/>
              <a:t>31.03.2018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49064-2E99-4872-AFCE-41481854D3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newsflash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Пользователь\Мои документы\дерево на книг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714480" y="857232"/>
            <a:ext cx="5835252" cy="4708981"/>
          </a:xfrm>
          <a:prstGeom prst="rect">
            <a:avLst/>
          </a:prstGeom>
          <a:noFill/>
        </p:spPr>
        <p:txBody>
          <a:bodyPr wrap="square" rtlCol="0">
            <a:prstTxWarp prst="textWave4">
              <a:avLst/>
            </a:prstTxWarp>
            <a:spAutoFit/>
          </a:bodyPr>
          <a:lstStyle/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Приглашаем вас</a:t>
            </a:r>
          </a:p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       на</a:t>
            </a:r>
          </a:p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виртуальную</a:t>
            </a:r>
          </a:p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  выставку</a:t>
            </a:r>
          </a:p>
          <a:p>
            <a:r>
              <a:rPr lang="ru-RU" sz="60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   </a:t>
            </a:r>
            <a:endParaRPr lang="ru-RU" sz="60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08" y="6215082"/>
            <a:ext cx="4938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3"/>
                </a:solidFill>
              </a:rPr>
              <a:t>Подготовила вед. библиотекарь  О.А. Яковенко</a:t>
            </a:r>
            <a:endParaRPr lang="ru-RU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857232"/>
            <a:ext cx="70009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«Нужно начать терять память, пусть частично и постепенно, чтобы осознать, что из нее состоит наше бытие. Жизнь вне памяти вообще не жизнь. Память – это осмысленность, разум, чувство, даже действие. Без нее мы ничто…»</a:t>
            </a:r>
          </a:p>
          <a:p>
            <a:r>
              <a:rPr lang="ru-RU" b="1" i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                                                                         Оливер Сакс</a:t>
            </a:r>
            <a:endParaRPr lang="ru-RU" b="1" i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29" name="AutoShape 5" descr="http://n-knigi.com/903-thickbox_default/nevrologicheskie-sindromy-rukovodstvo-dlya-vrachej-5-e-izdani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C:\Documents and Settings\Пользователь\Мои документы\синдр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26" y="3214686"/>
            <a:ext cx="2000263" cy="2941807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1" name="TextBox 10"/>
          <p:cNvSpPr txBox="1"/>
          <p:nvPr/>
        </p:nvSpPr>
        <p:spPr>
          <a:xfrm>
            <a:off x="3643306" y="2285992"/>
            <a:ext cx="4350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Голубев В.Л.</a:t>
            </a:r>
          </a:p>
          <a:p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Неврологические синдромы: руководство</a:t>
            </a:r>
          </a:p>
          <a:p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врачей – 5-е изд. – М. : МЕДпрессинформ,</a:t>
            </a:r>
          </a:p>
          <a:p>
            <a:r>
              <a:rPr lang="ru-RU" sz="1600" b="1" dirty="0" smtClean="0">
                <a:ln w="1905">
                  <a:solidFill>
                    <a:schemeClr val="accent6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2014. – 736 с.</a:t>
            </a:r>
            <a:endParaRPr lang="ru-RU" sz="1600" b="1" dirty="0">
              <a:ln w="1905">
                <a:solidFill>
                  <a:schemeClr val="accent6"/>
                </a:solidFill>
              </a:ln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57224" y="4357694"/>
            <a:ext cx="568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Книга посвящена вопросам диагностики разнообраз-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ных неврологических синдромов, встречающихся во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врачебной практике неврологов, психиатров и врачей</a:t>
            </a:r>
          </a:p>
          <a:p>
            <a:r>
              <a:rPr lang="ru-RU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других специальностей.</a:t>
            </a:r>
            <a:endParaRPr lang="ru-RU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34" name="Picture 10" descr="C:\Documents and Settings\Пользователь\Мои документы\колесики2.jpg"/>
          <p:cNvPicPr>
            <a:picLocks noChangeAspect="1" noChangeArrowheads="1"/>
          </p:cNvPicPr>
          <p:nvPr/>
        </p:nvPicPr>
        <p:blipFill>
          <a:blip r:embed="rId4"/>
          <a:srcRect l="15225"/>
          <a:stretch>
            <a:fillRect/>
          </a:stretch>
        </p:blipFill>
        <p:spPr bwMode="auto">
          <a:xfrm>
            <a:off x="785786" y="2285992"/>
            <a:ext cx="2785036" cy="1726876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Мои документы\нарушнервси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04"/>
            <a:ext cx="8358246" cy="1836098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5602" name="AutoShape 2" descr="https://s3.imgsource.ru/m-e2IscOGHpuzRsraMRTkbZ91qs=/fit-in/356x390/filters:filters:format%28webp%29:fill%28fff,true%29/http:/boa.imgsource.ru/images/offers/26/60/26609d79-615b-45e4-85b8-ef38bfff1b09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5603" name="Picture 3" descr="C:\Documents and Settings\Пользователь\Мои документы\нацрук2.jpg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>
            <a:off x="6500826" y="1571612"/>
            <a:ext cx="1899159" cy="2857520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5604" name="Picture 4" descr="C:\Documents and Settings\Пользователь\Мои документы\кратк.jpg"/>
          <p:cNvPicPr>
            <a:picLocks noChangeAspect="1" noChangeArrowheads="1"/>
          </p:cNvPicPr>
          <p:nvPr/>
        </p:nvPicPr>
        <p:blipFill>
          <a:blip r:embed="rId5"/>
          <a:srcRect l="21779" r="21597"/>
          <a:stretch>
            <a:fillRect/>
          </a:stretch>
        </p:blipFill>
        <p:spPr bwMode="auto">
          <a:xfrm>
            <a:off x="7286644" y="4143380"/>
            <a:ext cx="1500198" cy="2214578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TextBox 6"/>
          <p:cNvSpPr txBox="1"/>
          <p:nvPr/>
        </p:nvSpPr>
        <p:spPr>
          <a:xfrm>
            <a:off x="785786" y="2143116"/>
            <a:ext cx="5572164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Неврология : национальное руководство </a:t>
            </a:r>
            <a:r>
              <a:rPr lang="en-US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 </a:t>
            </a:r>
            <a:r>
              <a:rPr lang="ru-RU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 ред.</a:t>
            </a:r>
          </a:p>
          <a:p>
            <a:r>
              <a:rPr lang="ru-RU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Е.И. Гусева, А.Н. Коновалова. – М. : ГЭОТАР-Медиа, </a:t>
            </a:r>
          </a:p>
          <a:p>
            <a:r>
              <a:rPr lang="ru-RU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2009. – 1040 с.</a:t>
            </a:r>
            <a:endParaRPr lang="ru-RU" dirty="0">
              <a:ln w="1016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3286124"/>
            <a:ext cx="5429287" cy="163449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Руководства содержат информацию о современ-ных методах диагностики и лечения заболеваний нервной системы. Уделено внимание профилактике, фармакотерапии и немедикаментозным методам лечения.</a:t>
            </a:r>
            <a:endParaRPr lang="ru-RU" dirty="0">
              <a:ln w="10160">
                <a:solidFill>
                  <a:srgbClr val="FF0000"/>
                </a:solidFill>
                <a:prstDash val="solid"/>
              </a:ln>
              <a:solidFill>
                <a:srgbClr val="C0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5143512"/>
            <a:ext cx="5572164" cy="102155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Неврология. Национальное руководство. Краткое издание </a:t>
            </a:r>
            <a:r>
              <a:rPr lang="en-US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/ </a:t>
            </a:r>
            <a:r>
              <a:rPr lang="ru-RU" dirty="0" smtClean="0">
                <a:ln w="10160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solidFill>
                  <a:schemeClr val="accent1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под ред. Е.И. Гусева, А.Н. Коновалова. – М. : ГЭОТАР-Медиа, 2014. – 688 с.</a:t>
            </a:r>
            <a:endParaRPr lang="ru-RU" dirty="0">
              <a:ln w="10160">
                <a:solidFill>
                  <a:schemeClr val="accent4">
                    <a:lumMod val="75000"/>
                  </a:schemeClr>
                </a:solidFill>
                <a:prstDash val="solid"/>
              </a:ln>
              <a:solidFill>
                <a:schemeClr val="accent1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C:\Documents and Settings\Пользователь\Мои документы\псих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500042"/>
            <a:ext cx="7713099" cy="578482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7" name="Picture 1" descr="C:\Documents and Settings\Пользователь\Мои документы\нацпсих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2786058"/>
            <a:ext cx="2414123" cy="3456000"/>
          </a:xfrm>
          <a:prstGeom prst="rect">
            <a:avLst/>
          </a:prstGeom>
          <a:noFill/>
          <a:effectLst>
            <a:glow rad="228600">
              <a:schemeClr val="accent3">
                <a:lumMod val="50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4578" name="Picture 2" descr="C:\Documents and Settings\Пользователь\Мои документы\афоризм.jpg"/>
          <p:cNvPicPr>
            <a:picLocks noChangeAspect="1" noChangeArrowheads="1"/>
          </p:cNvPicPr>
          <p:nvPr/>
        </p:nvPicPr>
        <p:blipFill>
          <a:blip r:embed="rId4"/>
          <a:srcRect l="8749" t="22500" r="8750" b="30625"/>
          <a:stretch>
            <a:fillRect/>
          </a:stretch>
        </p:blipFill>
        <p:spPr bwMode="auto">
          <a:xfrm>
            <a:off x="785786" y="714356"/>
            <a:ext cx="4714908" cy="1785950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1000100" y="2786058"/>
            <a:ext cx="4714908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Психиатрия : национальное руководство </a:t>
            </a:r>
            <a:r>
              <a:rPr lang="en-US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1430"/>
                <a:solidFill>
                  <a:schemeClr val="bg2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под ред. Т.Б. Дмитриевой. – М. : ГЭОТАР-Медиа, 2009. – 1000 с.</a:t>
            </a:r>
            <a:endParaRPr lang="ru-RU" b="1" dirty="0">
              <a:ln w="11430"/>
              <a:solidFill>
                <a:schemeClr val="bg2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3929066"/>
            <a:ext cx="4714908" cy="1754326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ysDot"/>
          </a:ln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Руководство содержит актуальную инфор-мацию об организации психиатрической по-мощи, о профилактике, методах диагностики, фармакотерапии и немедикаментозным методам лечения психических больных.</a:t>
            </a:r>
            <a:endParaRPr lang="ru-RU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 descr="C:\Documents and Settings\Пользователь\Мои документы\ластик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60" y="214290"/>
            <a:ext cx="2786083" cy="2786083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2529" name="Picture 1" descr="C:\Documents and Settings\Пользователь\Мои документы\лицо.jpg"/>
          <p:cNvPicPr>
            <a:picLocks noChangeAspect="1" noChangeArrowheads="1"/>
          </p:cNvPicPr>
          <p:nvPr/>
        </p:nvPicPr>
        <p:blipFill>
          <a:blip r:embed="rId3">
            <a:lum bright="40000" contrast="20000"/>
          </a:blip>
          <a:srcRect/>
          <a:stretch>
            <a:fillRect/>
          </a:stretch>
        </p:blipFill>
        <p:spPr bwMode="auto">
          <a:xfrm>
            <a:off x="6715140" y="142852"/>
            <a:ext cx="2428860" cy="1908000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22530" name="Picture 2" descr="C:\Documents and Settings\Пользователь\Мои документы\психика.jpg"/>
          <p:cNvPicPr>
            <a:picLocks noChangeAspect="1" noChangeArrowheads="1"/>
          </p:cNvPicPr>
          <p:nvPr/>
        </p:nvPicPr>
        <p:blipFill>
          <a:blip r:embed="rId4">
            <a:lum bright="30000" contrast="20000"/>
          </a:blip>
          <a:srcRect/>
          <a:stretch>
            <a:fillRect/>
          </a:stretch>
        </p:blipFill>
        <p:spPr bwMode="auto">
          <a:xfrm>
            <a:off x="214282" y="4714884"/>
            <a:ext cx="2555750" cy="19080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2532" name="AutoShape 4" descr="https://s5.imgsource.ru/BYoqP4TC7Xp70pZbBXUUAot_FsU=/fit-in/540x599/filters:filters:format%28webp%29:fill%28fff,true%29/http:/boa.imgsource.ru/images/offers/9c/f0/9cf0f7d4-34cf-447d-9fe1-49f9cc55de0d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2533" name="Picture 5" descr="C:\Documents and Settings\Пользователь\Мои документы\chk_captcha.jpeg"/>
          <p:cNvPicPr>
            <a:picLocks noChangeAspect="1" noChangeArrowheads="1"/>
          </p:cNvPicPr>
          <p:nvPr/>
        </p:nvPicPr>
        <p:blipFill>
          <a:blip r:embed="rId5"/>
          <a:srcRect l="18056" t="8069" r="18055" b="10545"/>
          <a:stretch>
            <a:fillRect/>
          </a:stretch>
        </p:blipFill>
        <p:spPr bwMode="auto">
          <a:xfrm>
            <a:off x="642910" y="571480"/>
            <a:ext cx="1834732" cy="264320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2534" name="Picture 6" descr="C:\Documents and Settings\Пользователь\Мои документы\инсульт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3643314"/>
            <a:ext cx="1781521" cy="2643206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TextBox 10"/>
          <p:cNvSpPr txBox="1"/>
          <p:nvPr/>
        </p:nvSpPr>
        <p:spPr>
          <a:xfrm>
            <a:off x="2643174" y="785794"/>
            <a:ext cx="4214842" cy="1077218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Ранние клинические формы сосудистых заболеваний головного мозга : руководство для врачей </a:t>
            </a:r>
            <a:r>
              <a:rPr lang="en-US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/</a:t>
            </a:r>
            <a:r>
              <a:rPr lang="ru-RU" sz="1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A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под ред. Л.С. Манвелова. – М. : ГЭОТАР-Медиа, 2014. – 344 с. : ил.</a:t>
            </a:r>
            <a:endParaRPr lang="ru-RU" sz="1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9A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43174" y="2071678"/>
            <a:ext cx="5715040" cy="1200329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DotDot"/>
          </a:ln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50000"/>
                    <a:lumOff val="50000"/>
                  </a:schemeClr>
                </a:solidFill>
              </a:rPr>
              <a:t>В книге представлены этиология, патогенез, патомор-фология, клиническая картина, диагностика, лечение и профилактика ранних форм сосудистых заболеваний головного мозга</a:t>
            </a:r>
            <a:endParaRPr lang="ru-RU" b="1" dirty="0"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500438"/>
            <a:ext cx="5715040" cy="923330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7030A0"/>
                </a:solidFill>
              </a:rPr>
              <a:t>В руководстве изложены сведения по профилактике, диагностике, лечению и реабилитации больных с острым нарушением мозгового кровообращения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86050" y="4572008"/>
            <a:ext cx="3714776" cy="1477328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Инсульт: Руководство для врачей </a:t>
            </a:r>
            <a:r>
              <a:rPr lang="en-US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под ред. Л.В. Стаховской. – М.: ООО «Издательство « Медицинское информационное агенство», 2014. – 400 с.: ил.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5" descr="C:\Documents and Settings\Пользователь\Мои документы\невролог.gif"/>
          <p:cNvPicPr>
            <a:picLocks noChangeAspect="1" noChangeArrowheads="1"/>
          </p:cNvPicPr>
          <p:nvPr/>
        </p:nvPicPr>
        <p:blipFill>
          <a:blip r:embed="rId3"/>
          <a:srcRect t="20249"/>
          <a:stretch>
            <a:fillRect/>
          </a:stretch>
        </p:blipFill>
        <p:spPr bwMode="auto">
          <a:xfrm>
            <a:off x="6786578" y="5072074"/>
            <a:ext cx="1764000" cy="140681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5" name="Picture 6" descr="C:\Documents and Settings\Пользователь\Мои документы\левин.jpg"/>
          <p:cNvPicPr>
            <a:picLocks noChangeAspect="1" noChangeArrowheads="1"/>
          </p:cNvPicPr>
          <p:nvPr/>
        </p:nvPicPr>
        <p:blipFill>
          <a:blip r:embed="rId4">
            <a:lum bright="20000" contrast="20000"/>
          </a:blip>
          <a:srcRect l="17923" r="19577"/>
          <a:stretch>
            <a:fillRect/>
          </a:stretch>
        </p:blipFill>
        <p:spPr bwMode="auto">
          <a:xfrm>
            <a:off x="6000760" y="928670"/>
            <a:ext cx="2143140" cy="321471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4" descr="C:\Documents and Settings\Пользователь\Мои документы\думайте.jpg"/>
          <p:cNvPicPr>
            <a:picLocks noChangeAspect="1" noChangeArrowheads="1"/>
          </p:cNvPicPr>
          <p:nvPr/>
        </p:nvPicPr>
        <p:blipFill>
          <a:blip r:embed="rId5"/>
          <a:srcRect b="19828"/>
          <a:stretch>
            <a:fillRect/>
          </a:stretch>
        </p:blipFill>
        <p:spPr bwMode="auto">
          <a:xfrm>
            <a:off x="571472" y="4572008"/>
            <a:ext cx="1847378" cy="18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1071539" y="1142984"/>
            <a:ext cx="478634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Справочник содержит основные сведения о диагностике и лечении  неврологических синдромов и заболеваний. Особое внимание уделено неотложным состояниям, неврологическим осложнениям соматических заболеваний, а также тактике ведения неврологических заболеваний при беременности, вегетативным нарушениям, болевым синдромам.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0298" y="4429132"/>
            <a:ext cx="5500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Левин О.С.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    Неврология: справочник практ. врача. – 9-е изд. – М. : МЕДпресс-информ, 2014. – 1024 с.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1538" y="714356"/>
            <a:ext cx="6715172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«Проблемы психического здоровья касаются  не трех –четырех из каждых пяти людей, но пяти из пяти»</a:t>
            </a:r>
          </a:p>
          <a:p>
            <a:r>
              <a:rPr lang="ru-RU" b="1" dirty="0" smtClean="0">
                <a:ln w="1905"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     Уильям Меннингер</a:t>
            </a:r>
            <a:endParaRPr lang="ru-RU" b="1" dirty="0">
              <a:ln w="1905"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57290" y="1428736"/>
            <a:ext cx="6781023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Периодические издания</a:t>
            </a:r>
            <a:endParaRPr lang="ru-RU" sz="48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Documents and Settings\Пользователь\Мои документы\психра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285992"/>
            <a:ext cx="2004466" cy="291941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4">
                <a:lumMod val="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pic>
        <p:nvPicPr>
          <p:cNvPr id="2051" name="Picture 3" descr="C:\Documents and Settings\Пользователь\Мои документы\ган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357430"/>
            <a:ext cx="2002195" cy="2785662"/>
          </a:xfrm>
          <a:prstGeom prst="rect">
            <a:avLst/>
          </a:prstGeom>
          <a:noFill/>
          <a:ln w="38100">
            <a:solidFill>
              <a:srgbClr val="9A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  <a:reflection blurRad="6350" stA="52000" endA="300" endPos="3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2928926" y="2285992"/>
            <a:ext cx="3286148" cy="286232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Журналы включены в Перечень ведущих рецензируемых научных журналов ВАК, в которых публикуются результаты диссертаций и научные статьи, посвященные вопросам клиники, диагностики и лечения психических заболеваний взрослых и детей.</a:t>
            </a:r>
            <a:endParaRPr lang="ru-RU" dirty="0">
              <a:ln w="1016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34" y="5357826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«Психиатрия и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психофармако-терапия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 им. П.Б. Ганнушкина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542926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r>
              <a:rPr lang="ru-RU" b="1" spc="50" dirty="0" smtClean="0">
                <a:ln w="11430"/>
                <a:solidFill>
                  <a:srgbClr val="7030A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«Психические расстройства в общей медицине»</a:t>
            </a:r>
            <a:endParaRPr lang="ru-RU" b="1" spc="50" dirty="0">
              <a:ln w="11430"/>
              <a:solidFill>
                <a:srgbClr val="7030A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Documents and Settings\Пользователь\Мои документы\клинневр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85794"/>
            <a:ext cx="2000264" cy="2857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C:\Documents and Settings\Пользователь\Мои документы\корс.png"/>
          <p:cNvPicPr>
            <a:picLocks noChangeAspect="1" noChangeArrowheads="1"/>
          </p:cNvPicPr>
          <p:nvPr/>
        </p:nvPicPr>
        <p:blipFill>
          <a:blip r:embed="rId4">
            <a:lum contrast="30000"/>
          </a:blip>
          <a:srcRect/>
          <a:stretch>
            <a:fillRect/>
          </a:stretch>
        </p:blipFill>
        <p:spPr bwMode="auto">
          <a:xfrm>
            <a:off x="6143636" y="3000372"/>
            <a:ext cx="2000250" cy="2857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785786" y="785794"/>
            <a:ext cx="53578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«Клиническая неврология» – научно-практический рецензируемый медицинский журнал, включенный в Перечень ВАК.</a:t>
            </a:r>
          </a:p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Выходит  один раз в 3 месяца.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000240"/>
            <a:ext cx="52864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В журнале публикуются научные статьи по клинике, диагностике и лечению неврологических заболеваний, обзоры.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3000372"/>
            <a:ext cx="5143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«Журнал неврологии и психиатрии </a:t>
            </a:r>
          </a:p>
          <a:p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им. С.С. Корсакова» – научно-практический рецензируемый медицинский журнал,  включенный   в  Перечень ВАК.</a:t>
            </a:r>
          </a:p>
          <a:p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Выходит 12 раз в год. 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4500570"/>
            <a:ext cx="5214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 w="12700">
                  <a:solidFill>
                    <a:srgbClr val="7030A0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В журнале публикуются научные статьи по клинике и лечению нервных и психических заболеваний, по организации неврологической и психиатрической помощи, лекции, рефераты зарубежных статей.</a:t>
            </a:r>
            <a:endParaRPr lang="ru-RU" b="1" dirty="0">
              <a:ln w="12700">
                <a:solidFill>
                  <a:srgbClr val="7030A0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101600">
                  <a:schemeClr val="bg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Documents and Settings\Пользователь\Мои документы\системный.jpg"/>
          <p:cNvPicPr>
            <a:picLocks noChangeAspect="1" noChangeArrowheads="1"/>
          </p:cNvPicPr>
          <p:nvPr/>
        </p:nvPicPr>
        <p:blipFill>
          <a:blip r:embed="rId3"/>
          <a:srcRect l="4100" r="8690" b="13081"/>
          <a:stretch>
            <a:fillRect/>
          </a:stretch>
        </p:blipFill>
        <p:spPr bwMode="auto">
          <a:xfrm>
            <a:off x="1214414" y="857232"/>
            <a:ext cx="6786610" cy="5073662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28662" y="1000108"/>
            <a:ext cx="7215238" cy="4893647"/>
          </a:xfrm>
          <a:prstGeom prst="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 w="57150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    «Неврология должна совершить огромный прыжок от механической, «классической» модели, которой придерживались так долго, к полностью личностной, обращенной на себя, модели мозга и разума. Существуют многочисленные признаки того, что такая трансформация может произойти. И если это случится, … это будет самая значительная революция нашего времени – столь же значительная, какой была революция в физике, основанная на взглядах Галилея, четыре столетия назад»</a:t>
            </a:r>
          </a:p>
          <a:p>
            <a:r>
              <a:rPr lang="ru-RU" sz="2400" b="1" i="1" dirty="0" smtClean="0"/>
              <a:t>                                                                                                                                   </a:t>
            </a:r>
          </a:p>
          <a:p>
            <a:r>
              <a:rPr lang="ru-RU" sz="2400" b="1" i="1" dirty="0" smtClean="0"/>
              <a:t>                                                                         Оливер Сакс </a:t>
            </a:r>
            <a:endParaRPr lang="ru-RU" sz="2400" b="1" i="1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лые ветки.jpg"/>
          <p:cNvPicPr>
            <a:picLocks noChangeAspect="1"/>
          </p:cNvPicPr>
          <p:nvPr/>
        </p:nvPicPr>
        <p:blipFill>
          <a:blip r:embed="rId2">
            <a:lum brigh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1571612"/>
            <a:ext cx="7895787" cy="3000375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Темный лес неврологии</a:t>
            </a:r>
          </a:p>
          <a:p>
            <a:pPr algn="ctr"/>
            <a:r>
              <a:rPr lang="ru-RU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И</a:t>
            </a:r>
          </a:p>
          <a:p>
            <a:pPr algn="ctr"/>
            <a:r>
              <a:rPr lang="ru-RU" sz="4800" b="1" i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психиатрии</a:t>
            </a:r>
            <a:endParaRPr lang="ru-RU" sz="4800" b="1" i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голые ветк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1142984"/>
            <a:ext cx="8100629" cy="1320165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1397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6000" b="1" i="1" dirty="0" smtClean="0">
                <a:ln/>
                <a:solidFill>
                  <a:schemeClr val="accent3"/>
                </a:solidFill>
              </a:rPr>
              <a:t>Спасибо за внимание !</a:t>
            </a:r>
            <a:endParaRPr lang="ru-RU" sz="6000" b="1" i="1" dirty="0">
              <a:ln/>
              <a:solidFill>
                <a:schemeClr val="accent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4857760"/>
            <a:ext cx="6538289" cy="1320165"/>
          </a:xfrm>
          <a:prstGeom prst="plaque">
            <a:avLst/>
          </a:prstGeom>
          <a:blipFill>
            <a:blip r:embed="rId4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  <a:softEdge rad="63500"/>
          </a:effectLst>
        </p:spPr>
        <p:txBody>
          <a:bodyPr wrap="non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just"/>
            <a:r>
              <a:rPr lang="ru-RU" sz="6000" b="1" i="1" dirty="0" smtClean="0">
                <a:ln/>
                <a:solidFill>
                  <a:schemeClr val="accent3"/>
                </a:solidFill>
              </a:rPr>
              <a:t>Будьте здоровы !</a:t>
            </a:r>
            <a:endParaRPr lang="ru-RU" sz="6000" b="1" i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7" name="Picture 3" descr="C:\Documents and Settings\Пользователь\Мои документы\необычное дерево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 l="8057" r="4784" b="959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5903893"/>
            <a:ext cx="85725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Представленная на выставке литература находится в Научном читальном зале </a:t>
            </a:r>
            <a:r>
              <a:rPr lang="ru-RU" sz="2800" b="1" i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– каб.</a:t>
            </a:r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№4</a:t>
            </a:r>
            <a:endParaRPr lang="ru-RU" sz="2800" b="1" i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928670"/>
            <a:ext cx="7072362" cy="4832092"/>
          </a:xfrm>
          <a:prstGeom prst="rect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b="1" i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      Исторические, да и современные аспекты взаимоотношений между психиатрией и неврологией достаточно сложны. На ранних этапах эти медицинские специальности нередко представляли из себя одно целое, а затем то расходились, то сближались. Сегодня необходимости сближения неврологии и психиатрии способствуют научные открытия последнего времени и тот факт реальной действительности, что пациентов с психическими и неврологическими расстройствами по-прежнему сложно четко разграничить. Опытные врачи знают, что многие лекарственные средства и методы лечения, используемые в неврологии, оказываются полезными в психиатрии, и наоборот.</a:t>
            </a:r>
            <a:endParaRPr lang="ru-RU" sz="2200" b="1" i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Documents and Settings\Пользователь\Мои документы\определ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857232"/>
            <a:ext cx="6786609" cy="514353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1000108"/>
            <a:ext cx="7501838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Неврологические расстройства человека вызваны многокомплексным</a:t>
            </a:r>
          </a:p>
          <a:p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взаимоотношением безсознательных и сознательных процессов</a:t>
            </a:r>
          </a:p>
          <a:p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                          Зигмунд Фрейд</a:t>
            </a:r>
            <a:endParaRPr lang="ru-RU" i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146" name="Picture 2" descr="C:\Documents and Settings\Пользователь\Мои документы\колесики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2071678"/>
            <a:ext cx="7000924" cy="2643206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4786322"/>
            <a:ext cx="7086195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/>
          <a:p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Психическая деятельность  есть результат физиологической деятельности  определенной массы мозга</a:t>
            </a:r>
          </a:p>
          <a:p>
            <a:r>
              <a:rPr lang="ru-RU" i="1" dirty="0" smtClean="0">
                <a:ln w="18415" cmpd="sng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                                              Иван Павлов</a:t>
            </a:r>
            <a:endParaRPr lang="ru-RU" i="1" dirty="0">
              <a:ln w="18415" cmpd="sng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доклинический подход.jpg"/>
          <p:cNvPicPr>
            <a:picLocks noChangeAspect="1" noChangeArrowheads="1"/>
          </p:cNvPicPr>
          <p:nvPr/>
        </p:nvPicPr>
        <p:blipFill>
          <a:blip r:embed="rId3"/>
          <a:srcRect l="6262" r="5610" b="12564"/>
          <a:stretch>
            <a:fillRect/>
          </a:stretch>
        </p:blipFill>
        <p:spPr bwMode="auto">
          <a:xfrm>
            <a:off x="1142976" y="857232"/>
            <a:ext cx="6858048" cy="5103839"/>
          </a:xfrm>
          <a:prstGeom prst="rect">
            <a:avLst/>
          </a:prstGeom>
          <a:ln w="228600" cap="sq" cmpd="thickThin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5" name="Picture 7" descr="C:\Documents and Settings\Пользователь\Мои документы\скромец.jpg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785786" y="714356"/>
            <a:ext cx="2600653" cy="388800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3500431" y="1000108"/>
            <a:ext cx="4500594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15900">
            <a:noFill/>
            <a:prstDash val="sysDot"/>
          </a:ln>
          <a:effectLst>
            <a:glow rad="101600">
              <a:schemeClr val="accent6">
                <a:lumMod val="50000"/>
                <a:alpha val="40000"/>
              </a:schemeClr>
            </a:glow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AC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В руководстве изложена врачебная методика исследования нервной системы, основанная на анатомо-физиологическом принципе. В клинической практике необходимо проводить исследование функций мозга независимо от наличия или отсутствия симптомов, чтобы констатировать признаки их нарушения. </a:t>
            </a:r>
            <a:endParaRPr lang="ru-RU" b="1" dirty="0">
              <a:ln w="11430">
                <a:solidFill>
                  <a:srgbClr val="AC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4857760"/>
            <a:ext cx="514353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15900">
            <a:noFill/>
            <a:prstDash val="sysDot"/>
          </a:ln>
          <a:effectLst>
            <a:glow rad="101600">
              <a:srgbClr val="FFFF00">
                <a:alpha val="40000"/>
              </a:srgbClr>
            </a:glow>
            <a:softEdge rad="31750"/>
          </a:effectLst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AC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Скоромец А.А.</a:t>
            </a:r>
          </a:p>
          <a:p>
            <a:r>
              <a:rPr lang="ru-RU" b="1" dirty="0" smtClean="0">
                <a:ln w="11430">
                  <a:solidFill>
                    <a:srgbClr val="AC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Нврологический статус и его интерпретация:  учеб. руководство для врачей. – 3-е изд.  М. : МЕДпресс-информ, 2013. – 256 с. : ил.</a:t>
            </a:r>
            <a:endParaRPr lang="ru-RU" b="1" dirty="0">
              <a:ln w="11430">
                <a:solidFill>
                  <a:srgbClr val="AC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2" descr="C:\Documents and Settings\Пользователь\Мои документы\молоток.jpg"/>
          <p:cNvPicPr>
            <a:picLocks noChangeAspect="1" noChangeArrowheads="1"/>
          </p:cNvPicPr>
          <p:nvPr/>
        </p:nvPicPr>
        <p:blipFill>
          <a:blip r:embed="rId5">
            <a:lum contrast="20000"/>
          </a:blip>
          <a:srcRect/>
          <a:stretch>
            <a:fillRect/>
          </a:stretch>
        </p:blipFill>
        <p:spPr bwMode="auto">
          <a:xfrm>
            <a:off x="6072198" y="3786190"/>
            <a:ext cx="2500330" cy="244583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2" descr="C:\Documents and Settings\Пользователь\Мои документы\рентген.jpg"/>
          <p:cNvPicPr>
            <a:picLocks noChangeAspect="1" noChangeArrowheads="1"/>
          </p:cNvPicPr>
          <p:nvPr/>
        </p:nvPicPr>
        <p:blipFill>
          <a:blip r:embed="rId3"/>
          <a:srcRect t="14102" r="40384" b="17949"/>
          <a:stretch>
            <a:fillRect/>
          </a:stretch>
        </p:blipFill>
        <p:spPr bwMode="auto">
          <a:xfrm>
            <a:off x="0" y="428604"/>
            <a:ext cx="3566479" cy="3500462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TextBox 3"/>
          <p:cNvSpPr txBox="1"/>
          <p:nvPr/>
        </p:nvSpPr>
        <p:spPr>
          <a:xfrm>
            <a:off x="2928926" y="928670"/>
            <a:ext cx="4911216" cy="120032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      «Противодействуй болезни вначале; когда </a:t>
            </a: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болезнь укоренится от долгого промедления</a:t>
            </a: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будет поздно думать о лечении»</a:t>
            </a:r>
          </a:p>
          <a:p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70C0"/>
                </a:solidFill>
              </a:rPr>
              <a:t>                                                                  Овидий  </a:t>
            </a:r>
            <a:endParaRPr lang="ru-RU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pic>
        <p:nvPicPr>
          <p:cNvPr id="1032" name="Picture 8" descr="C:\Documents and Settings\Пользователь\Мои документы\зенк2.jpg"/>
          <p:cNvPicPr>
            <a:picLocks noChangeAspect="1" noChangeArrowheads="1"/>
          </p:cNvPicPr>
          <p:nvPr/>
        </p:nvPicPr>
        <p:blipFill>
          <a:blip r:embed="rId5">
            <a:lum contrast="40000"/>
          </a:blip>
          <a:srcRect l="6048" r="-806" b="8489"/>
          <a:stretch>
            <a:fillRect/>
          </a:stretch>
        </p:blipFill>
        <p:spPr bwMode="auto">
          <a:xfrm rot="21449683">
            <a:off x="5719252" y="2556020"/>
            <a:ext cx="2626198" cy="3520222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11" name="TextBox 10"/>
          <p:cNvSpPr txBox="1"/>
          <p:nvPr/>
        </p:nvSpPr>
        <p:spPr>
          <a:xfrm rot="21352220">
            <a:off x="768590" y="3290738"/>
            <a:ext cx="5214975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Зенков Л. Р.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   Функциональная диагностика нервных болезней: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Руководство для врачей </a:t>
            </a:r>
            <a:r>
              <a:rPr lang="en-US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/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Л.Р.Зенков. – 5-е изд. – М.:</a:t>
            </a:r>
          </a:p>
          <a:p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МЕДпресс-информ, 2013. – 488 с. : ил.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5786" y="4643446"/>
            <a:ext cx="5214974" cy="120032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    В издании даны методические указания о проведении исследований, описаны возможности  их использования при многочисленных заболева-</a:t>
            </a:r>
          </a:p>
          <a:p>
            <a:r>
              <a:rPr lang="ru-RU" dirty="0" smtClean="0">
                <a:ln w="1016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ниях нервной системы.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Пользователь\Мои документы\темный фон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Documents and Settings\Пользователь\Мои документы\пато.jpg"/>
          <p:cNvPicPr>
            <a:picLocks noChangeAspect="1" noChangeArrowheads="1"/>
          </p:cNvPicPr>
          <p:nvPr/>
        </p:nvPicPr>
        <p:blipFill>
          <a:blip r:embed="rId3">
            <a:lum bright="30000" contrast="40000"/>
          </a:blip>
          <a:srcRect/>
          <a:stretch>
            <a:fillRect/>
          </a:stretch>
        </p:blipFill>
        <p:spPr bwMode="auto">
          <a:xfrm>
            <a:off x="714348" y="642918"/>
            <a:ext cx="1983695" cy="283975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2053" name="Picture 5" descr="C:\Documents and Settings\Пользователь\Мои документы\лучдиг.jpg"/>
          <p:cNvPicPr>
            <a:picLocks noChangeAspect="1" noChangeArrowheads="1"/>
          </p:cNvPicPr>
          <p:nvPr/>
        </p:nvPicPr>
        <p:blipFill>
          <a:blip r:embed="rId4">
            <a:lum contrast="20000"/>
          </a:blip>
          <a:srcRect/>
          <a:stretch>
            <a:fillRect/>
          </a:stretch>
        </p:blipFill>
        <p:spPr bwMode="auto">
          <a:xfrm>
            <a:off x="6429388" y="3357562"/>
            <a:ext cx="1971243" cy="277705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2054" name="Picture 6" descr="C:\Documents and Settings\Пользователь\Мои документы\мозг и мол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929198"/>
            <a:ext cx="2089139" cy="1566854"/>
          </a:xfrm>
          <a:prstGeom prst="rect">
            <a:avLst/>
          </a:prstGeom>
          <a:noFill/>
          <a:effectLst>
            <a:softEdge rad="317500"/>
          </a:effectLst>
        </p:spPr>
      </p:pic>
      <p:pic>
        <p:nvPicPr>
          <p:cNvPr id="9" name="Picture 6" descr="C:\Documents and Settings\Пользователь\Мои документы\мозг и молн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142852"/>
            <a:ext cx="2089139" cy="1566854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10" name="TextBox 9"/>
          <p:cNvSpPr txBox="1"/>
          <p:nvPr/>
        </p:nvSpPr>
        <p:spPr>
          <a:xfrm>
            <a:off x="2500298" y="928670"/>
            <a:ext cx="4572032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   Патоморфология прионных болезней. Атлас</a:t>
            </a:r>
            <a:r>
              <a:rPr lang="en-US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/</a:t>
            </a:r>
            <a:endParaRPr lang="ru-RU" sz="1600" b="1" i="1" dirty="0" smtClean="0"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Кармышева В.Я. </a:t>
            </a:r>
            <a:r>
              <a:rPr lang="en-US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[</a:t>
            </a:r>
            <a:r>
              <a:rPr lang="ru-RU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и др.</a:t>
            </a:r>
            <a:r>
              <a:rPr lang="en-US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]</a:t>
            </a:r>
            <a:r>
              <a:rPr lang="ru-RU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. – М.: Медицина, 2003.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208 с.: ил.</a:t>
            </a:r>
            <a:endParaRPr lang="en-US" sz="1600" b="1" i="1" dirty="0" smtClean="0">
              <a:ln w="50800"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2071678"/>
            <a:ext cx="5500727" cy="1323439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   В атласе представлена информация о трансмиссивных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губкообразных энцефалопатиях – болезнях, вызывае – 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мых прионами. Описаны стандартные морфологичес – 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кие методы и современные иммуноморфологические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методики работы с прионами.</a:t>
            </a:r>
            <a:endParaRPr lang="ru-RU" sz="1600" b="1" i="1" dirty="0"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662" y="3643314"/>
            <a:ext cx="5788188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softEdge rad="127000"/>
          </a:effectLst>
        </p:spPr>
        <p:txBody>
          <a:bodyPr wrap="non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     В книге представлены визуализационные методы 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инструментальной диагностики (рентгеновское исследо-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вание, УЗИ, КТ, МРТ и т.п.)  той или иной патологии, ра – 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диологические симптомы, дифференциальная диагностика.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85984" y="4929198"/>
            <a:ext cx="4429156" cy="1077218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effectLst>
            <a:softEdge rad="127000"/>
          </a:effectLst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Зартор К.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     Лучевая диагностика: Головной мозг </a:t>
            </a:r>
            <a:r>
              <a:rPr lang="en-US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/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Пер. с англ. – 2-е изд. – М. : МЕДпресс-информ,</a:t>
            </a:r>
          </a:p>
          <a:p>
            <a:r>
              <a:rPr lang="ru-RU" sz="1600" b="1" i="1" dirty="0" smtClean="0">
                <a:ln w="50800"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</a:rPr>
              <a:t>2011. – 320с. : ил.</a:t>
            </a:r>
            <a:endParaRPr lang="ru-RU" sz="1600" b="1" i="1" dirty="0">
              <a:ln w="50800"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bg1">
                  <a:shade val="50000"/>
                </a:schemeClr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ный лес неврологии и психиатри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темный лес неврологии и психиатрии</Template>
  <TotalTime>2515</TotalTime>
  <Words>1089</Words>
  <Application>Microsoft Office PowerPoint</Application>
  <PresentationFormat>Экран (4:3)</PresentationFormat>
  <Paragraphs>87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темный лес неврологии и психиатрии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269</cp:revision>
  <dcterms:created xsi:type="dcterms:W3CDTF">2018-03-17T11:29:22Z</dcterms:created>
  <dcterms:modified xsi:type="dcterms:W3CDTF">2018-03-31T11:31:10Z</dcterms:modified>
</cp:coreProperties>
</file>